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43"/>
  </p:notesMasterIdLst>
  <p:handoutMasterIdLst>
    <p:handoutMasterId r:id="rId44"/>
  </p:handoutMasterIdLst>
  <p:sldIdLst>
    <p:sldId id="285" r:id="rId3"/>
    <p:sldId id="299" r:id="rId4"/>
    <p:sldId id="287" r:id="rId5"/>
    <p:sldId id="259" r:id="rId6"/>
    <p:sldId id="260" r:id="rId7"/>
    <p:sldId id="529" r:id="rId8"/>
    <p:sldId id="530" r:id="rId9"/>
    <p:sldId id="270" r:id="rId10"/>
    <p:sldId id="533" r:id="rId11"/>
    <p:sldId id="271" r:id="rId12"/>
    <p:sldId id="273" r:id="rId13"/>
    <p:sldId id="272" r:id="rId14"/>
    <p:sldId id="506" r:id="rId15"/>
    <p:sldId id="507" r:id="rId16"/>
    <p:sldId id="508" r:id="rId17"/>
    <p:sldId id="509" r:id="rId18"/>
    <p:sldId id="510" r:id="rId19"/>
    <p:sldId id="527" r:id="rId20"/>
    <p:sldId id="528" r:id="rId21"/>
    <p:sldId id="531" r:id="rId22"/>
    <p:sldId id="534" r:id="rId23"/>
    <p:sldId id="511" r:id="rId24"/>
    <p:sldId id="512" r:id="rId25"/>
    <p:sldId id="517" r:id="rId26"/>
    <p:sldId id="532" r:id="rId27"/>
    <p:sldId id="518" r:id="rId28"/>
    <p:sldId id="513" r:id="rId29"/>
    <p:sldId id="519" r:id="rId30"/>
    <p:sldId id="514" r:id="rId31"/>
    <p:sldId id="520" r:id="rId32"/>
    <p:sldId id="521" r:id="rId33"/>
    <p:sldId id="522" r:id="rId34"/>
    <p:sldId id="523" r:id="rId35"/>
    <p:sldId id="524" r:id="rId36"/>
    <p:sldId id="526" r:id="rId37"/>
    <p:sldId id="525" r:id="rId38"/>
    <p:sldId id="288" r:id="rId39"/>
    <p:sldId id="291" r:id="rId40"/>
    <p:sldId id="535" r:id="rId41"/>
    <p:sldId id="284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Lucida Console" panose="020B0609040504020204" pitchFamily="49" charset="0"/>
      <p:regular r:id="rId49"/>
    </p:embeddedFont>
    <p:embeddedFont>
      <p:font typeface="Poppins" pitchFamily="2" charset="77"/>
      <p:regular r:id="rId50"/>
      <p:bold r:id="rId51"/>
      <p:italic r:id="rId52"/>
      <p:boldItalic r:id="rId53"/>
    </p:embeddedFont>
    <p:embeddedFont>
      <p:font typeface="Teko" panose="02000000000000000000" pitchFamily="2" charset="77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0033F-CEE1-4951-A3C0-FDB2C7B250D9}">
  <a:tblStyle styleId="{0270033F-CEE1-4951-A3C0-FDB2C7B25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02"/>
  </p:normalViewPr>
  <p:slideViewPr>
    <p:cSldViewPr snapToGrid="0" snapToObjects="1">
      <p:cViewPr varScale="1">
        <p:scale>
          <a:sx n="136" d="100"/>
          <a:sy n="136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56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614FF6-18AF-F0FD-AA7C-40C7336F1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3A6CB-B277-B291-FC08-615F875491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3146A-A04A-5649-B53E-68B0832A4037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8AB55-59A5-77E6-D08E-980F0A2DB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D6B08-0A20-B462-89E8-B8043D4D97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B1B32-1325-9748-A230-73BF71BFC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8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eb85ed9e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eb85ed9e4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eb85ed9e4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50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eb85ed9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eb85ed9e4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eb85ed9e4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73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98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49385" y="466186"/>
            <a:ext cx="3093229" cy="13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4911" y="903475"/>
            <a:ext cx="2343450" cy="33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757600" y="4457225"/>
            <a:ext cx="667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 sz="4800" b="1">
              <a:solidFill>
                <a:schemeClr val="lt2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6353432" y="173595"/>
            <a:ext cx="5581135" cy="12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Ques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 rot="10800000">
            <a:off x="4832491" y="2519839"/>
            <a:ext cx="829273" cy="82927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979112" y="1352810"/>
            <a:ext cx="4559474" cy="157828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7817" y="2796732"/>
            <a:ext cx="2198361" cy="3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1979112" y="1786265"/>
            <a:ext cx="4559474" cy="82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s">
  <p:cSld name="Fon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524000" y="3685183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Poppins (Body Text)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1524000" y="2994612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https://fonts.google.com/specimen/Teko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524000" y="4077977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https://fonts.google.com/specimen/Poppins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">
  <p:cSld name="Color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917977" y="2577503"/>
            <a:ext cx="1507435" cy="15074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536826" y="2577503"/>
            <a:ext cx="1507435" cy="15074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002459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Light Blue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7621308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Links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5330543" y="2577503"/>
            <a:ext cx="1507435" cy="15074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208742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Dark Blue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3124260" y="2577503"/>
            <a:ext cx="1507435" cy="15074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415025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9743109" y="2577503"/>
            <a:ext cx="1507435" cy="15074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827591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Body Text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357" y="1344386"/>
            <a:ext cx="647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1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3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480735" y="6181319"/>
            <a:ext cx="492334" cy="4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8325" y="5946290"/>
            <a:ext cx="2717827" cy="58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7" r:id="rId3"/>
    <p:sldLayoutId id="2147483668" r:id="rId4"/>
    <p:sldLayoutId id="2147483670" r:id="rId5"/>
    <p:sldLayoutId id="2147483671" r:id="rId6"/>
    <p:sldLayoutId id="2147483672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 descr="A picture containing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memenetes/status/1637861860039876624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landscape.cncf.io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forms/d/e/1FAIpQLSfow2CW2YnmZlyebY7EjChenZFyQgwSjl9J3ftfvZgF-xK8KA/viewform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docs.google.com/forms/d/1N99b4-oxfAaUJ4p8hreaZok_vNguC92kBYLEbqqNmK0/ed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menetes/status/1633876132855709697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twitter.com/memenetes/status/1631339227785969664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</a:pPr>
            <a:r>
              <a:rPr lang="en-US" dirty="0"/>
              <a:t>Introduction to </a:t>
            </a:r>
            <a:r>
              <a:rPr lang="en-US" dirty="0" err="1"/>
              <a:t>AirGapped</a:t>
            </a:r>
            <a:r>
              <a:rPr lang="en-US" dirty="0"/>
              <a:t> Kubernetes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 err="1"/>
              <a:t>DevOpsDays</a:t>
            </a:r>
            <a:r>
              <a:rPr lang="en-US" dirty="0"/>
              <a:t> Birmingham, AL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L.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21 April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624878" y="2868715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5797100" y="397123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45081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8804056" y="546658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100" cy="66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Unicorn Engineer</a:t>
            </a:r>
            <a:endParaRPr dirty="0"/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5048257" y="3721998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pic>
        <p:nvPicPr>
          <p:cNvPr id="571" name="Google Shape;571;p5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271" y="1868944"/>
            <a:ext cx="3120112" cy="312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5048257" y="401540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jasonvanbrackel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5048257" y="430881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4105167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431" y="4376920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3619900"/>
            <a:ext cx="637746" cy="63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79368-E89B-006D-7941-B776A2349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88" y="1868944"/>
            <a:ext cx="3195677" cy="3192012"/>
          </a:xfrm>
          <a:prstGeom prst="rect">
            <a:avLst/>
          </a:prstGeom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FF28F293-731F-9940-D265-4B1FCCB09A2A}"/>
              </a:ext>
            </a:extLst>
          </p:cNvPr>
          <p:cNvSpPr txBox="1">
            <a:spLocks/>
          </p:cNvSpPr>
          <p:nvPr/>
        </p:nvSpPr>
        <p:spPr>
          <a:xfrm>
            <a:off x="5048257" y="510532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6F090789-F4BF-A01C-6995-054CD9955046}"/>
              </a:ext>
            </a:extLst>
          </p:cNvPr>
          <p:cNvSpPr txBox="1">
            <a:spLocks/>
          </p:cNvSpPr>
          <p:nvPr/>
        </p:nvSpPr>
        <p:spPr>
          <a:xfrm>
            <a:off x="5048257" y="539873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5C318863-4A75-815D-37E5-FBC160C1295D}"/>
              </a:ext>
            </a:extLst>
          </p:cNvPr>
          <p:cNvSpPr txBox="1">
            <a:spLocks/>
          </p:cNvSpPr>
          <p:nvPr/>
        </p:nvSpPr>
        <p:spPr>
          <a:xfrm>
            <a:off x="5048257" y="5717200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916B1-64F4-C4A3-AA29-FA30ADD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5488497"/>
            <a:ext cx="298866" cy="245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73BC10-1F11-0A72-D9C8-898FF331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5003230"/>
            <a:ext cx="637746" cy="63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CE51E-C2B9-8C50-CFCC-367A49898E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3135" r="15495"/>
          <a:stretch/>
        </p:blipFill>
        <p:spPr>
          <a:xfrm>
            <a:off x="4749826" y="5786023"/>
            <a:ext cx="326945" cy="2847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FEE5A-80D7-78BE-D73A-5D3501B6FACA}"/>
              </a:ext>
            </a:extLst>
          </p:cNvPr>
          <p:cNvCxnSpPr>
            <a:cxnSpLocks/>
          </p:cNvCxnSpPr>
          <p:nvPr/>
        </p:nvCxnSpPr>
        <p:spPr>
          <a:xfrm>
            <a:off x="4821723" y="4891939"/>
            <a:ext cx="3960079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arbitrary=whatevs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2064772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arbitrary=whatevs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677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FF4D9-494B-1072-8114-03347165B155}"/>
              </a:ext>
            </a:extLst>
          </p:cNvPr>
          <p:cNvSpPr txBox="1"/>
          <p:nvPr/>
        </p:nvSpPr>
        <p:spPr>
          <a:xfrm>
            <a:off x="758470" y="4856649"/>
            <a:ext cx="10497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Lucida Console" panose="020B0609040504020204" pitchFamily="49" charset="0"/>
              </a:rPr>
              <a:t>kubectl</a:t>
            </a:r>
            <a:r>
              <a:rPr lang="en-US" sz="3200" dirty="0">
                <a:latin typeface="Lucida Console" panose="020B0609040504020204" pitchFamily="49" charset="0"/>
              </a:rPr>
              <a:t> create deploy –image=nginx</a:t>
            </a:r>
          </a:p>
        </p:txBody>
      </p:sp>
    </p:spTree>
    <p:extLst>
      <p:ext uri="{BB962C8B-B14F-4D97-AF65-F5344CB8AC3E}">
        <p14:creationId xmlns:p14="http://schemas.microsoft.com/office/powerpoint/2010/main" val="121553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0132588-2586-A47F-1000-EE4ADECFFAA5}"/>
              </a:ext>
            </a:extLst>
          </p:cNvPr>
          <p:cNvSpPr txBox="1">
            <a:spLocks/>
          </p:cNvSpPr>
          <p:nvPr/>
        </p:nvSpPr>
        <p:spPr>
          <a:xfrm>
            <a:off x="6170765" y="1725263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30B1C8-F2C5-FD43-CA68-423FF3B48BCF}"/>
              </a:ext>
            </a:extLst>
          </p:cNvPr>
          <p:cNvSpPr txBox="1">
            <a:spLocks/>
          </p:cNvSpPr>
          <p:nvPr/>
        </p:nvSpPr>
        <p:spPr>
          <a:xfrm>
            <a:off x="6616231" y="4683064"/>
            <a:ext cx="1704955" cy="8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318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837843" y="1871947"/>
            <a:ext cx="4827878" cy="861774"/>
          </a:xfrm>
          <a:prstGeom prst="rect">
            <a:avLst/>
          </a:prstGeom>
          <a:solidFill>
            <a:schemeClr val="lt2">
              <a:alpha val="40000"/>
            </a:schemeClr>
          </a:solidFill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8" name="Google Shape;418;p47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043287" y="1462421"/>
            <a:ext cx="21186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Kubernetes</a:t>
            </a:r>
            <a:endParaRPr dirty="0"/>
          </a:p>
        </p:txBody>
      </p:sp>
      <p:sp>
        <p:nvSpPr>
          <p:cNvPr id="420" name="Google Shape;420;p47"/>
          <p:cNvSpPr/>
          <p:nvPr/>
        </p:nvSpPr>
        <p:spPr>
          <a:xfrm>
            <a:off x="1043287" y="2527663"/>
            <a:ext cx="2118600" cy="9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Tools</a:t>
            </a:r>
            <a:endParaRPr dirty="0"/>
          </a:p>
        </p:txBody>
      </p:sp>
      <p:sp>
        <p:nvSpPr>
          <p:cNvPr id="421" name="Google Shape;421;p47"/>
          <p:cNvSpPr/>
          <p:nvPr/>
        </p:nvSpPr>
        <p:spPr>
          <a:xfrm>
            <a:off x="1043287" y="3592905"/>
            <a:ext cx="2118600" cy="9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Kitchen Sink</a:t>
            </a:r>
            <a:endParaRPr dirty="0"/>
          </a:p>
        </p:txBody>
      </p:sp>
      <p:sp>
        <p:nvSpPr>
          <p:cNvPr id="422" name="Google Shape;422;p47"/>
          <p:cNvSpPr/>
          <p:nvPr/>
        </p:nvSpPr>
        <p:spPr>
          <a:xfrm>
            <a:off x="1043287" y="4658147"/>
            <a:ext cx="2118600" cy="90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Q&amp;A</a:t>
            </a:r>
            <a:endParaRPr dirty="0"/>
          </a:p>
        </p:txBody>
      </p:sp>
      <p:sp>
        <p:nvSpPr>
          <p:cNvPr id="423" name="Google Shape;423;p47"/>
          <p:cNvSpPr/>
          <p:nvPr/>
        </p:nvSpPr>
        <p:spPr>
          <a:xfrm>
            <a:off x="3161824" y="1462421"/>
            <a:ext cx="7835400" cy="901200"/>
          </a:xfrm>
          <a:prstGeom prst="rect">
            <a:avLst/>
          </a:prstGeom>
          <a:solidFill>
            <a:srgbClr val="1A6E9C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Concepts</a:t>
            </a:r>
            <a:endParaRPr dirty="0"/>
          </a:p>
        </p:txBody>
      </p:sp>
      <p:sp>
        <p:nvSpPr>
          <p:cNvPr id="424" name="Google Shape;424;p47"/>
          <p:cNvSpPr/>
          <p:nvPr/>
        </p:nvSpPr>
        <p:spPr>
          <a:xfrm>
            <a:off x="3161824" y="2527662"/>
            <a:ext cx="7835400" cy="901200"/>
          </a:xfrm>
          <a:prstGeom prst="rect">
            <a:avLst/>
          </a:prstGeom>
          <a:solidFill>
            <a:srgbClr val="B7101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Where can I get Started?</a:t>
            </a:r>
            <a:endParaRPr dirty="0"/>
          </a:p>
        </p:txBody>
      </p:sp>
      <p:sp>
        <p:nvSpPr>
          <p:cNvPr id="425" name="Google Shape;425;p47"/>
          <p:cNvSpPr/>
          <p:nvPr/>
        </p:nvSpPr>
        <p:spPr>
          <a:xfrm>
            <a:off x="3161824" y="3592903"/>
            <a:ext cx="7835400" cy="901200"/>
          </a:xfrm>
          <a:prstGeom prst="rect">
            <a:avLst/>
          </a:prstGeom>
          <a:solidFill>
            <a:srgbClr val="25262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What Else?</a:t>
            </a:r>
            <a:endParaRPr dirty="0"/>
          </a:p>
        </p:txBody>
      </p:sp>
      <p:sp>
        <p:nvSpPr>
          <p:cNvPr id="426" name="Google Shape;426;p47"/>
          <p:cNvSpPr/>
          <p:nvPr/>
        </p:nvSpPr>
        <p:spPr>
          <a:xfrm>
            <a:off x="3161824" y="4658143"/>
            <a:ext cx="7835400" cy="901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Your Turn!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29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– A Prescriptive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Start With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K3s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K3d</a:t>
            </a:r>
            <a:endParaRPr lang="en-US" dirty="0"/>
          </a:p>
          <a:p>
            <a:pPr marL="50800" indent="0">
              <a:buNone/>
            </a:pPr>
            <a:br>
              <a:rPr lang="en-US" dirty="0"/>
            </a:br>
            <a:r>
              <a:rPr lang="en-US" dirty="0"/>
              <a:t>Consider Later</a:t>
            </a:r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Start With*</a:t>
            </a:r>
          </a:p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pPr marL="50800" indent="0">
              <a:buNone/>
            </a:pPr>
            <a:br>
              <a:rPr lang="en-US" dirty="0"/>
            </a:br>
            <a:r>
              <a:rPr lang="en-US" dirty="0"/>
              <a:t>Consider </a:t>
            </a:r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36</a:t>
            </a:fld>
            <a:endParaRPr lang="en-US"/>
          </a:p>
        </p:txBody>
      </p:sp>
      <p:pic>
        <p:nvPicPr>
          <p:cNvPr id="5" name="Homer Video.mp4">
            <a:hlinkClick r:id="" action="ppaction://media"/>
            <a:extLst>
              <a:ext uri="{FF2B5EF4-FFF2-40B4-BE49-F238E27FC236}">
                <a16:creationId xmlns:a16="http://schemas.microsoft.com/office/drawing/2014/main" id="{FD450F55-E7AD-37B1-5CB0-3EFAE36D0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232351"/>
            <a:ext cx="5051048" cy="2806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98B20-ADC7-FE14-2198-3AC7851B397A}"/>
              </a:ext>
            </a:extLst>
          </p:cNvPr>
          <p:cNvSpPr txBox="1"/>
          <p:nvPr/>
        </p:nvSpPr>
        <p:spPr>
          <a:xfrm>
            <a:off x="810491" y="516281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twitter.com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memenetes</a:t>
            </a:r>
            <a:r>
              <a:rPr lang="en-US" dirty="0">
                <a:hlinkClick r:id="rId6"/>
              </a:rPr>
              <a:t>/status/1637861860039876624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ctrTitle"/>
          </p:nvPr>
        </p:nvSpPr>
        <p:spPr>
          <a:xfrm>
            <a:off x="1979112" y="1721740"/>
            <a:ext cx="4559400" cy="829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52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lang="en-US" dirty="0"/>
              <a:t>Get In Touch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10055225-D7AC-9A4A-2B4B-82B704FB9212}"/>
              </a:ext>
            </a:extLst>
          </p:cNvPr>
          <p:cNvSpPr txBox="1">
            <a:spLocks/>
          </p:cNvSpPr>
          <p:nvPr/>
        </p:nvSpPr>
        <p:spPr>
          <a:xfrm>
            <a:off x="715590" y="333215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/>
              <a:t>@JvB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7194264E-759D-BDCE-CF8C-46EE821A9178}"/>
              </a:ext>
            </a:extLst>
          </p:cNvPr>
          <p:cNvSpPr txBox="1">
            <a:spLocks/>
          </p:cNvSpPr>
          <p:nvPr/>
        </p:nvSpPr>
        <p:spPr>
          <a:xfrm>
            <a:off x="715590" y="362556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>
                <a:sym typeface="Arial"/>
              </a:rPr>
              <a:t>jasonvanbrackel</a:t>
            </a:r>
            <a:endParaRPr lang="en-US" dirty="0">
              <a:sym typeface="Arial"/>
            </a:endParaRPr>
          </a:p>
        </p:txBody>
      </p:sp>
      <p:sp>
        <p:nvSpPr>
          <p:cNvPr id="4" name="Google Shape;570;p55">
            <a:extLst>
              <a:ext uri="{FF2B5EF4-FFF2-40B4-BE49-F238E27FC236}">
                <a16:creationId xmlns:a16="http://schemas.microsoft.com/office/drawing/2014/main" id="{75D769FC-FA90-CF3A-D281-2176DB2789E1}"/>
              </a:ext>
            </a:extLst>
          </p:cNvPr>
          <p:cNvSpPr txBox="1">
            <a:spLocks/>
          </p:cNvSpPr>
          <p:nvPr/>
        </p:nvSpPr>
        <p:spPr>
          <a:xfrm>
            <a:off x="715590" y="391897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7FF43-3C18-C580-95BB-777EB39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4" y="3715321"/>
            <a:ext cx="298866" cy="24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5E483-5FDB-55C7-6C8F-793E34E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4" y="3987074"/>
            <a:ext cx="298866" cy="34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2DCB7-5346-45C2-5A2D-E4C5CB87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4" y="3230054"/>
            <a:ext cx="637746" cy="6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7144E4DB-E8DC-1B27-E7AE-DA2A2B8EEA52}"/>
              </a:ext>
            </a:extLst>
          </p:cNvPr>
          <p:cNvSpPr txBox="1">
            <a:spLocks/>
          </p:cNvSpPr>
          <p:nvPr/>
        </p:nvSpPr>
        <p:spPr>
          <a:xfrm>
            <a:off x="756630" y="169458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AC8E2E6D-D912-A607-019B-FEDFF824FB6B}"/>
              </a:ext>
            </a:extLst>
          </p:cNvPr>
          <p:cNvSpPr txBox="1">
            <a:spLocks/>
          </p:cNvSpPr>
          <p:nvPr/>
        </p:nvSpPr>
        <p:spPr>
          <a:xfrm>
            <a:off x="756630" y="198799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75B11453-116C-27CA-DEAF-4B93581E9782}"/>
              </a:ext>
            </a:extLst>
          </p:cNvPr>
          <p:cNvSpPr txBox="1">
            <a:spLocks/>
          </p:cNvSpPr>
          <p:nvPr/>
        </p:nvSpPr>
        <p:spPr>
          <a:xfrm>
            <a:off x="756630" y="230645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EC920-EE42-6156-FAD3-E7CA6B1D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4" y="2077751"/>
            <a:ext cx="298866" cy="245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A0E6F-7D91-1CDF-DFC8-E0818521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4" y="1592484"/>
            <a:ext cx="637746" cy="63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94B03-0065-2DA0-D6C4-5CDA0113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58199" y="2375277"/>
            <a:ext cx="326945" cy="284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C70305-B170-9248-8C8D-97078DAC7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934" y="0"/>
            <a:ext cx="3850172" cy="4989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6335E-BDAC-2B10-5135-0FC504767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511" y="2178113"/>
            <a:ext cx="4467052" cy="44670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727FD-50CB-80D5-29A5-4DEA9FA7FC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07499" y="4384646"/>
            <a:ext cx="326945" cy="284731"/>
          </a:xfrm>
          <a:prstGeom prst="rect">
            <a:avLst/>
          </a:prstGeom>
        </p:spPr>
      </p:pic>
      <p:sp>
        <p:nvSpPr>
          <p:cNvPr id="18" name="Google Shape;570;p55">
            <a:extLst>
              <a:ext uri="{FF2B5EF4-FFF2-40B4-BE49-F238E27FC236}">
                <a16:creationId xmlns:a16="http://schemas.microsoft.com/office/drawing/2014/main" id="{48BF098E-CE70-425B-0483-31E60107BB6E}"/>
              </a:ext>
            </a:extLst>
          </p:cNvPr>
          <p:cNvSpPr txBox="1">
            <a:spLocks/>
          </p:cNvSpPr>
          <p:nvPr/>
        </p:nvSpPr>
        <p:spPr>
          <a:xfrm>
            <a:off x="685999" y="4320627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Jason van </a:t>
            </a:r>
            <a:r>
              <a:rPr lang="en-US" dirty="0" err="1"/>
              <a:t>Brackel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16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lang="en-US" dirty="0"/>
              <a:t>Get In Touch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10055225-D7AC-9A4A-2B4B-82B704FB9212}"/>
              </a:ext>
            </a:extLst>
          </p:cNvPr>
          <p:cNvSpPr txBox="1">
            <a:spLocks/>
          </p:cNvSpPr>
          <p:nvPr/>
        </p:nvSpPr>
        <p:spPr>
          <a:xfrm>
            <a:off x="715590" y="333215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/>
              <a:t>@JvB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7194264E-759D-BDCE-CF8C-46EE821A9178}"/>
              </a:ext>
            </a:extLst>
          </p:cNvPr>
          <p:cNvSpPr txBox="1">
            <a:spLocks/>
          </p:cNvSpPr>
          <p:nvPr/>
        </p:nvSpPr>
        <p:spPr>
          <a:xfrm>
            <a:off x="715590" y="362556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>
                <a:sym typeface="Arial"/>
              </a:rPr>
              <a:t>jasonvanbrackel</a:t>
            </a:r>
            <a:endParaRPr lang="en-US" dirty="0">
              <a:sym typeface="Arial"/>
            </a:endParaRPr>
          </a:p>
        </p:txBody>
      </p:sp>
      <p:sp>
        <p:nvSpPr>
          <p:cNvPr id="4" name="Google Shape;570;p55">
            <a:extLst>
              <a:ext uri="{FF2B5EF4-FFF2-40B4-BE49-F238E27FC236}">
                <a16:creationId xmlns:a16="http://schemas.microsoft.com/office/drawing/2014/main" id="{75D769FC-FA90-CF3A-D281-2176DB2789E1}"/>
              </a:ext>
            </a:extLst>
          </p:cNvPr>
          <p:cNvSpPr txBox="1">
            <a:spLocks/>
          </p:cNvSpPr>
          <p:nvPr/>
        </p:nvSpPr>
        <p:spPr>
          <a:xfrm>
            <a:off x="715590" y="391897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7FF43-3C18-C580-95BB-777EB39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4" y="3715321"/>
            <a:ext cx="298866" cy="24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5E483-5FDB-55C7-6C8F-793E34E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4" y="3987074"/>
            <a:ext cx="298866" cy="34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2DCB7-5346-45C2-5A2D-E4C5CB87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4" y="3230054"/>
            <a:ext cx="637746" cy="6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7144E4DB-E8DC-1B27-E7AE-DA2A2B8EEA52}"/>
              </a:ext>
            </a:extLst>
          </p:cNvPr>
          <p:cNvSpPr txBox="1">
            <a:spLocks/>
          </p:cNvSpPr>
          <p:nvPr/>
        </p:nvSpPr>
        <p:spPr>
          <a:xfrm>
            <a:off x="756630" y="169458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AC8E2E6D-D912-A607-019B-FEDFF824FB6B}"/>
              </a:ext>
            </a:extLst>
          </p:cNvPr>
          <p:cNvSpPr txBox="1">
            <a:spLocks/>
          </p:cNvSpPr>
          <p:nvPr/>
        </p:nvSpPr>
        <p:spPr>
          <a:xfrm>
            <a:off x="756630" y="198799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75B11453-116C-27CA-DEAF-4B93581E9782}"/>
              </a:ext>
            </a:extLst>
          </p:cNvPr>
          <p:cNvSpPr txBox="1">
            <a:spLocks/>
          </p:cNvSpPr>
          <p:nvPr/>
        </p:nvSpPr>
        <p:spPr>
          <a:xfrm>
            <a:off x="756630" y="230645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EC920-EE42-6156-FAD3-E7CA6B1D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4" y="2077751"/>
            <a:ext cx="298866" cy="245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A0E6F-7D91-1CDF-DFC8-E0818521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4" y="1592484"/>
            <a:ext cx="637746" cy="63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94B03-0065-2DA0-D6C4-5CDA0113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58199" y="2375277"/>
            <a:ext cx="326945" cy="284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727FD-50CB-80D5-29A5-4DEA9FA7FC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07499" y="4384646"/>
            <a:ext cx="326945" cy="284731"/>
          </a:xfrm>
          <a:prstGeom prst="rect">
            <a:avLst/>
          </a:prstGeom>
        </p:spPr>
      </p:pic>
      <p:sp>
        <p:nvSpPr>
          <p:cNvPr id="18" name="Google Shape;570;p55">
            <a:extLst>
              <a:ext uri="{FF2B5EF4-FFF2-40B4-BE49-F238E27FC236}">
                <a16:creationId xmlns:a16="http://schemas.microsoft.com/office/drawing/2014/main" id="{48BF098E-CE70-425B-0483-31E60107BB6E}"/>
              </a:ext>
            </a:extLst>
          </p:cNvPr>
          <p:cNvSpPr txBox="1">
            <a:spLocks/>
          </p:cNvSpPr>
          <p:nvPr/>
        </p:nvSpPr>
        <p:spPr>
          <a:xfrm>
            <a:off x="685999" y="4320627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Jason van </a:t>
            </a:r>
            <a:r>
              <a:rPr lang="en-US" dirty="0" err="1"/>
              <a:t>Brackel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A271A-2F9C-3210-8AE1-1309E2B423B6}"/>
              </a:ext>
            </a:extLst>
          </p:cNvPr>
          <p:cNvSpPr txBox="1"/>
          <p:nvPr/>
        </p:nvSpPr>
        <p:spPr>
          <a:xfrm>
            <a:off x="4381744" y="2499804"/>
            <a:ext cx="70946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7"/>
              </a:rPr>
              <a:t>JvB's Mailing List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8"/>
              </a:rPr>
              <a:t>Zarf Usability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598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160653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04215" y="1373109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5B4F41C-5F5C-6B28-1C5B-2FCC9353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5" y="1075638"/>
            <a:ext cx="3851772" cy="39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twitter.com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memenetes</a:t>
            </a:r>
            <a:r>
              <a:rPr lang="en-US" dirty="0">
                <a:hlinkClick r:id="rId3"/>
              </a:rPr>
              <a:t>/status/1633876132855709697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3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https://twitter.com/memenetes/status/1631339227785969664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D3E20D1-87CE-DB48-91C5-AFC3B4A4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100"/>
            <a:ext cx="7768292" cy="40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2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Standup a Cluster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B7F9-5F56-3688-C767-C2F5E46E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create</a:t>
            </a:r>
          </a:p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list</a:t>
            </a:r>
          </a:p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delete</a:t>
            </a:r>
          </a:p>
          <a:p>
            <a:pPr marL="5080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5080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cluster-info</a:t>
            </a:r>
          </a:p>
          <a:p>
            <a:pPr marL="5080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get nodes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980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">
  <a:themeElements>
    <a:clrScheme name="Custom 1">
      <a:dk1>
        <a:srgbClr val="102349"/>
      </a:dk1>
      <a:lt1>
        <a:srgbClr val="2493D0"/>
      </a:lt1>
      <a:dk2>
        <a:srgbClr val="323336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Transition Slides">
  <a:themeElements>
    <a:clrScheme name="DU Template">
      <a:dk1>
        <a:srgbClr val="102349"/>
      </a:dk1>
      <a:lt1>
        <a:srgbClr val="2493D0"/>
      </a:lt1>
      <a:dk2>
        <a:srgbClr val="303232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671</Words>
  <Application>Microsoft Macintosh PowerPoint</Application>
  <PresentationFormat>Widescreen</PresentationFormat>
  <Paragraphs>231</Paragraphs>
  <Slides>40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Lucida Console</vt:lpstr>
      <vt:lpstr>Teko</vt:lpstr>
      <vt:lpstr>Poppins</vt:lpstr>
      <vt:lpstr>Calibri</vt:lpstr>
      <vt:lpstr>Courier New</vt:lpstr>
      <vt:lpstr>Slides</vt:lpstr>
      <vt:lpstr>Title and Transition Slides</vt:lpstr>
      <vt:lpstr>Introduction to AirGapped Kubernetes</vt:lpstr>
      <vt:lpstr>CONTACT ME</vt:lpstr>
      <vt:lpstr>Agenda</vt:lpstr>
      <vt:lpstr>What is Kubernetes</vt:lpstr>
      <vt:lpstr>It Is Complex</vt:lpstr>
      <vt:lpstr>It Is Complex</vt:lpstr>
      <vt:lpstr>It Is Complex</vt:lpstr>
      <vt:lpstr>Standup a Cluster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Let’s Take a look</vt:lpstr>
      <vt:lpstr>Services</vt:lpstr>
      <vt:lpstr>Services (Node Port)</vt:lpstr>
      <vt:lpstr>Services (Load Balancer)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 – A Prescriptive Guide</vt:lpstr>
      <vt:lpstr>Running Kubernetes Locally</vt:lpstr>
      <vt:lpstr>Running Kubernetes In the Cloud</vt:lpstr>
      <vt:lpstr>Dealing with Scale</vt:lpstr>
      <vt:lpstr>Packaging and Supply Chain Security</vt:lpstr>
      <vt:lpstr>The Kitchen Sink</vt:lpstr>
      <vt:lpstr>ANY QUESTIONS?</vt:lpstr>
      <vt:lpstr>Get In Touch</vt:lpstr>
      <vt:lpstr>Get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Zarf Online Meetup</dc:title>
  <cp:lastModifiedBy>Jason van Brackel</cp:lastModifiedBy>
  <cp:revision>26</cp:revision>
  <dcterms:modified xsi:type="dcterms:W3CDTF">2023-04-21T12:58:18Z</dcterms:modified>
</cp:coreProperties>
</file>